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
  </p:notesMasterIdLst>
  <p:sldIdLst>
    <p:sldId id="256" r:id="rId2"/>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3" d="100"/>
          <a:sy n="113" d="100"/>
        </p:scale>
        <p:origin x="834" y="84"/>
      </p:cViewPr>
      <p:guideLst/>
    </p:cSldViewPr>
  </p:slideViewPr>
  <p:notesTextViewPr>
    <p:cViewPr>
      <p:scale>
        <a:sx n="1" d="1"/>
        <a:sy n="1" d="1"/>
      </p:scale>
      <p:origin x="0" y="-108"/>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b="1" dirty="0"/>
              <a:t>Instructions:  </a:t>
            </a:r>
            <a:r>
              <a:rPr lang="en-US" sz="1200" dirty="0"/>
              <a:t>Add a project name, problem statement, images or screenshots (e.g., Arduino set-up and code snippet  - add labels added </a:t>
            </a:r>
            <a:r>
              <a:rPr lang="en-US" sz="1200" dirty="0">
                <a:solidFill>
                  <a:schemeClr val="dk1"/>
                </a:solidFill>
              </a:rPr>
              <a:t>using the Insert &gt; Text box command in g</a:t>
            </a:r>
            <a:r>
              <a:rPr lang="en-US" sz="1200" dirty="0"/>
              <a:t>oogle slides, </a:t>
            </a:r>
            <a:r>
              <a:rPr lang="en-US" sz="1200" dirty="0">
                <a:solidFill>
                  <a:schemeClr val="dk1"/>
                </a:solidFill>
              </a:rPr>
              <a:t>arrows, </a:t>
            </a:r>
            <a:r>
              <a:rPr lang="en-US" sz="1200" dirty="0" err="1">
                <a:solidFill>
                  <a:schemeClr val="dk1"/>
                </a:solidFill>
              </a:rPr>
              <a:t>etc</a:t>
            </a:r>
            <a:r>
              <a:rPr lang="en-US" sz="1200" dirty="0"/>
              <a:t>), and a list of features.  Please do not change the font type or size.  Under </a:t>
            </a:r>
            <a:r>
              <a:rPr lang="en-US" sz="1200" i="1" dirty="0"/>
              <a:t>Features</a:t>
            </a:r>
            <a:r>
              <a:rPr lang="en-US" sz="1200" dirty="0"/>
              <a:t> include special things that the project has incorporated in it.  When you are done, download as a </a:t>
            </a:r>
            <a:r>
              <a:rPr lang="en-US" sz="1200" b="1" dirty="0"/>
              <a:t>Microsoft </a:t>
            </a:r>
            <a:r>
              <a:rPr lang="en-US" sz="1200" b="1" dirty="0" err="1"/>
              <a:t>Powerpoint</a:t>
            </a:r>
            <a:r>
              <a:rPr lang="en-US" sz="1200" b="1" dirty="0"/>
              <a:t> file </a:t>
            </a:r>
            <a:r>
              <a:rPr lang="en-US" sz="1200" dirty="0"/>
              <a:t>and upload that to Canvas.  </a:t>
            </a:r>
            <a:endParaRPr sz="1200" dirty="0"/>
          </a:p>
        </p:txBody>
      </p:sp>
      <p:sp>
        <p:nvSpPr>
          <p:cNvPr id="82" name="Google Shape;82;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143000" y="1122363"/>
            <a:ext cx="6858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1143000" y="3602038"/>
            <a:ext cx="6858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396331" y="57944"/>
            <a:ext cx="4351338" cy="78867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623593" y="2285206"/>
            <a:ext cx="5811838" cy="197167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623093" y="370681"/>
            <a:ext cx="5811838" cy="580072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3"/>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3"/>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3"/>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3"/>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623888" y="1709739"/>
            <a:ext cx="78867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4"/>
          <p:cNvSpPr txBox="1">
            <a:spLocks noGrp="1"/>
          </p:cNvSpPr>
          <p:nvPr>
            <p:ph type="body" idx="1"/>
          </p:nvPr>
        </p:nvSpPr>
        <p:spPr>
          <a:xfrm>
            <a:off x="623888" y="4589464"/>
            <a:ext cx="78867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4"/>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4"/>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5"/>
          <p:cNvSpPr txBox="1">
            <a:spLocks noGrp="1"/>
          </p:cNvSpPr>
          <p:nvPr>
            <p:ph type="body" idx="1"/>
          </p:nvPr>
        </p:nvSpPr>
        <p:spPr>
          <a:xfrm>
            <a:off x="628650" y="1825625"/>
            <a:ext cx="38862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5"/>
          <p:cNvSpPr txBox="1">
            <a:spLocks noGrp="1"/>
          </p:cNvSpPr>
          <p:nvPr>
            <p:ph type="body" idx="2"/>
          </p:nvPr>
        </p:nvSpPr>
        <p:spPr>
          <a:xfrm>
            <a:off x="4629150" y="1825625"/>
            <a:ext cx="38862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5"/>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5"/>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5"/>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629841" y="365126"/>
            <a:ext cx="78867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6"/>
          <p:cNvSpPr txBox="1">
            <a:spLocks noGrp="1"/>
          </p:cNvSpPr>
          <p:nvPr>
            <p:ph type="body" idx="1"/>
          </p:nvPr>
        </p:nvSpPr>
        <p:spPr>
          <a:xfrm>
            <a:off x="629842" y="1681163"/>
            <a:ext cx="3868340"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6"/>
          <p:cNvSpPr txBox="1">
            <a:spLocks noGrp="1"/>
          </p:cNvSpPr>
          <p:nvPr>
            <p:ph type="body" idx="2"/>
          </p:nvPr>
        </p:nvSpPr>
        <p:spPr>
          <a:xfrm>
            <a:off x="629842" y="2505075"/>
            <a:ext cx="3868340"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6"/>
          <p:cNvSpPr txBox="1">
            <a:spLocks noGrp="1"/>
          </p:cNvSpPr>
          <p:nvPr>
            <p:ph type="body" idx="3"/>
          </p:nvPr>
        </p:nvSpPr>
        <p:spPr>
          <a:xfrm>
            <a:off x="4629150" y="1681163"/>
            <a:ext cx="3887391"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6"/>
          <p:cNvSpPr txBox="1">
            <a:spLocks noGrp="1"/>
          </p:cNvSpPr>
          <p:nvPr>
            <p:ph type="body" idx="4"/>
          </p:nvPr>
        </p:nvSpPr>
        <p:spPr>
          <a:xfrm>
            <a:off x="4629150" y="2505075"/>
            <a:ext cx="3887391"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6"/>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6"/>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7"/>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7"/>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8"/>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887391" y="987426"/>
            <a:ext cx="462915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629841" y="2057400"/>
            <a:ext cx="2949178"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9"/>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3887391" y="987426"/>
            <a:ext cx="462915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4" name="Google Shape;64;p10"/>
          <p:cNvSpPr txBox="1">
            <a:spLocks noGrp="1"/>
          </p:cNvSpPr>
          <p:nvPr>
            <p:ph type="body" idx="1"/>
          </p:nvPr>
        </p:nvSpPr>
        <p:spPr>
          <a:xfrm>
            <a:off x="629841" y="2057400"/>
            <a:ext cx="2949178"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0"/>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3"/>
          <p:cNvSpPr txBox="1">
            <a:spLocks noGrp="1"/>
          </p:cNvSpPr>
          <p:nvPr>
            <p:ph type="ctrTitle"/>
          </p:nvPr>
        </p:nvSpPr>
        <p:spPr>
          <a:xfrm>
            <a:off x="0" y="252567"/>
            <a:ext cx="9144000" cy="4572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2880"/>
              <a:buFont typeface="Arial"/>
              <a:buNone/>
            </a:pPr>
            <a:r>
              <a:rPr lang="en-US" sz="2880" b="1" dirty="0">
                <a:latin typeface="Arial"/>
                <a:ea typeface="Arial"/>
                <a:cs typeface="Arial"/>
                <a:sym typeface="Arial"/>
              </a:rPr>
              <a:t>Two Player Scoreboard</a:t>
            </a:r>
            <a:endParaRPr dirty="0"/>
          </a:p>
        </p:txBody>
      </p:sp>
      <p:sp>
        <p:nvSpPr>
          <p:cNvPr id="85" name="Google Shape;85;p13"/>
          <p:cNvSpPr txBox="1">
            <a:spLocks noGrp="1"/>
          </p:cNvSpPr>
          <p:nvPr>
            <p:ph type="subTitle" idx="1"/>
          </p:nvPr>
        </p:nvSpPr>
        <p:spPr>
          <a:xfrm>
            <a:off x="0" y="5239568"/>
            <a:ext cx="9144000" cy="1475807"/>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000"/>
              <a:buNone/>
            </a:pPr>
            <a:r>
              <a:rPr lang="en-US" sz="1800" b="1" dirty="0">
                <a:latin typeface="Arial"/>
                <a:ea typeface="Arial"/>
                <a:cs typeface="Arial"/>
                <a:sym typeface="Arial"/>
              </a:rPr>
              <a:t>Features</a:t>
            </a:r>
            <a:r>
              <a:rPr lang="en-US" sz="1800" dirty="0">
                <a:latin typeface="Arial"/>
                <a:ea typeface="Arial"/>
                <a:cs typeface="Arial"/>
                <a:sym typeface="Arial"/>
              </a:rPr>
              <a:t>: Two scores and a maximum score are displayed using an ILED for the tens place and the 7-segment LED for the ones place. The colors of the rainbow represent each color on the ILED (Red = 1, Orange = 2, </a:t>
            </a:r>
            <a:r>
              <a:rPr lang="en-US" sz="1800" dirty="0" err="1">
                <a:latin typeface="Arial"/>
                <a:ea typeface="Arial"/>
                <a:cs typeface="Arial"/>
                <a:sym typeface="Arial"/>
              </a:rPr>
              <a:t>etc</a:t>
            </a:r>
            <a:r>
              <a:rPr lang="en-US" sz="1800" dirty="0">
                <a:latin typeface="Arial"/>
                <a:ea typeface="Arial"/>
                <a:cs typeface="Arial"/>
                <a:sym typeface="Arial"/>
              </a:rPr>
              <a:t>) Each score (left and right) can be increased or decreased with the buttons. The maximum score can be displayed. Each of the three scores can be changed from Serial Monitor. The code uses </a:t>
            </a:r>
            <a:r>
              <a:rPr lang="en-US" sz="1800" dirty="0" err="1">
                <a:latin typeface="Arial"/>
                <a:ea typeface="Arial"/>
                <a:cs typeface="Arial"/>
                <a:sym typeface="Arial"/>
              </a:rPr>
              <a:t>Adafruit_NeoPixel</a:t>
            </a:r>
            <a:r>
              <a:rPr lang="en-US" sz="1800" dirty="0">
                <a:latin typeface="Arial"/>
                <a:ea typeface="Arial"/>
                <a:cs typeface="Arial"/>
                <a:sym typeface="Arial"/>
              </a:rPr>
              <a:t>, </a:t>
            </a:r>
            <a:r>
              <a:rPr lang="en-US" sz="1800" dirty="0" err="1">
                <a:latin typeface="Arial"/>
                <a:ea typeface="Arial"/>
                <a:cs typeface="Arial"/>
                <a:sym typeface="Arial"/>
              </a:rPr>
              <a:t>SevSeg</a:t>
            </a:r>
            <a:r>
              <a:rPr lang="en-US" sz="1800" dirty="0">
                <a:latin typeface="Arial"/>
                <a:ea typeface="Arial"/>
                <a:cs typeface="Arial"/>
                <a:sym typeface="Arial"/>
              </a:rPr>
              <a:t>, and the math libraries.</a:t>
            </a:r>
            <a:endParaRPr sz="1800" dirty="0"/>
          </a:p>
        </p:txBody>
      </p:sp>
      <p:sp>
        <p:nvSpPr>
          <p:cNvPr id="86" name="Google Shape;86;p13"/>
          <p:cNvSpPr txBox="1"/>
          <p:nvPr/>
        </p:nvSpPr>
        <p:spPr>
          <a:xfrm>
            <a:off x="1143000" y="750154"/>
            <a:ext cx="6858000" cy="38430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chemeClr val="dk1"/>
              </a:buClr>
              <a:buSzPts val="1600"/>
              <a:buFont typeface="Arial"/>
              <a:buNone/>
            </a:pPr>
            <a:r>
              <a:rPr lang="en-US" sz="1600" b="0" i="1" u="none" strike="noStrike" cap="none">
                <a:solidFill>
                  <a:schemeClr val="dk1"/>
                </a:solidFill>
                <a:latin typeface="Arial"/>
                <a:ea typeface="Arial"/>
                <a:cs typeface="Arial"/>
                <a:sym typeface="Arial"/>
              </a:rPr>
              <a:t>CSE 1012</a:t>
            </a:r>
            <a:r>
              <a:rPr lang="en-US" sz="1600" i="1">
                <a:solidFill>
                  <a:schemeClr val="dk1"/>
                </a:solidFill>
              </a:rPr>
              <a:t> </a:t>
            </a:r>
            <a:r>
              <a:rPr lang="en-US" sz="1600" b="0" i="1" u="none" strike="noStrike" cap="none">
                <a:solidFill>
                  <a:schemeClr val="dk1"/>
                </a:solidFill>
                <a:latin typeface="Arial"/>
                <a:ea typeface="Arial"/>
                <a:cs typeface="Arial"/>
                <a:sym typeface="Arial"/>
              </a:rPr>
              <a:t> µC &amp; </a:t>
            </a:r>
            <a:r>
              <a:rPr lang="en-US" sz="1600" i="1">
                <a:solidFill>
                  <a:schemeClr val="dk1"/>
                </a:solidFill>
              </a:rPr>
              <a:t>S</a:t>
            </a:r>
            <a:r>
              <a:rPr lang="en-US" sz="1600" b="0" i="1" u="none" strike="noStrike" cap="none">
                <a:solidFill>
                  <a:schemeClr val="dk1"/>
                </a:solidFill>
                <a:latin typeface="Arial"/>
                <a:ea typeface="Arial"/>
                <a:cs typeface="Arial"/>
                <a:sym typeface="Arial"/>
              </a:rPr>
              <a:t>ensors  Spring 20</a:t>
            </a:r>
            <a:r>
              <a:rPr lang="en-US" sz="1600" i="1">
                <a:solidFill>
                  <a:schemeClr val="dk1"/>
                </a:solidFill>
              </a:rPr>
              <a:t>20</a:t>
            </a:r>
            <a:endParaRPr/>
          </a:p>
        </p:txBody>
      </p:sp>
      <p:sp>
        <p:nvSpPr>
          <p:cNvPr id="87" name="Google Shape;87;p13"/>
          <p:cNvSpPr txBox="1"/>
          <p:nvPr/>
        </p:nvSpPr>
        <p:spPr>
          <a:xfrm>
            <a:off x="193044" y="1126846"/>
            <a:ext cx="8901000" cy="3843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000"/>
              <a:buFont typeface="Arial"/>
              <a:buNone/>
            </a:pPr>
            <a:r>
              <a:rPr lang="en-US" sz="2000" b="1" dirty="0">
                <a:solidFill>
                  <a:schemeClr val="dk1"/>
                </a:solidFill>
              </a:rPr>
              <a:t>Problem</a:t>
            </a:r>
            <a:r>
              <a:rPr lang="en-US" sz="2000" b="1" i="0" u="none" strike="noStrike" cap="none" dirty="0">
                <a:solidFill>
                  <a:schemeClr val="dk1"/>
                </a:solidFill>
                <a:latin typeface="Arial"/>
                <a:ea typeface="Arial"/>
                <a:cs typeface="Arial"/>
                <a:sym typeface="Arial"/>
              </a:rPr>
              <a:t>: </a:t>
            </a:r>
            <a:r>
              <a:rPr lang="en-US" sz="2000" dirty="0">
                <a:solidFill>
                  <a:schemeClr val="dk1"/>
                </a:solidFill>
              </a:rPr>
              <a:t>How might I keep track of two scores to see which side wins?</a:t>
            </a:r>
            <a:endParaRPr dirty="0"/>
          </a:p>
        </p:txBody>
      </p:sp>
      <p:pic>
        <p:nvPicPr>
          <p:cNvPr id="88" name="Google Shape;88;p13"/>
          <p:cNvPicPr preferRelativeResize="0"/>
          <p:nvPr/>
        </p:nvPicPr>
        <p:blipFill>
          <a:blip r:embed="rId3">
            <a:alphaModFix/>
          </a:blip>
          <a:stretch>
            <a:fillRect/>
          </a:stretch>
        </p:blipFill>
        <p:spPr>
          <a:xfrm>
            <a:off x="193050" y="2041624"/>
            <a:ext cx="4489699" cy="2457698"/>
          </a:xfrm>
          <a:prstGeom prst="rect">
            <a:avLst/>
          </a:prstGeom>
          <a:noFill/>
          <a:ln>
            <a:noFill/>
          </a:ln>
          <a:effectLst>
            <a:outerShdw blurRad="57150" dist="19050" dir="5400000" algn="bl" rotWithShape="0">
              <a:srgbClr val="000000">
                <a:alpha val="50000"/>
              </a:srgbClr>
            </a:outerShdw>
          </a:effectLst>
        </p:spPr>
      </p:pic>
      <p:sp>
        <p:nvSpPr>
          <p:cNvPr id="89" name="Google Shape;89;p13"/>
          <p:cNvSpPr txBox="1"/>
          <p:nvPr/>
        </p:nvSpPr>
        <p:spPr>
          <a:xfrm>
            <a:off x="1142999" y="1618432"/>
            <a:ext cx="2421467" cy="25450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dirty="0">
                <a:latin typeface="Calibri"/>
                <a:ea typeface="Calibri"/>
                <a:cs typeface="Calibri"/>
                <a:sym typeface="Calibri"/>
              </a:rPr>
              <a:t>BREADBOARD SET-UP</a:t>
            </a:r>
            <a:endParaRPr sz="1800" b="1" dirty="0">
              <a:latin typeface="Calibri"/>
              <a:ea typeface="Calibri"/>
              <a:cs typeface="Calibri"/>
              <a:sym typeface="Calibri"/>
            </a:endParaRPr>
          </a:p>
        </p:txBody>
      </p:sp>
      <p:sp>
        <p:nvSpPr>
          <p:cNvPr id="90" name="Google Shape;90;p13"/>
          <p:cNvSpPr txBox="1"/>
          <p:nvPr/>
        </p:nvSpPr>
        <p:spPr>
          <a:xfrm>
            <a:off x="5317650" y="1559138"/>
            <a:ext cx="3428100" cy="31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a:latin typeface="Calibri"/>
                <a:ea typeface="Calibri"/>
                <a:cs typeface="Calibri"/>
                <a:sym typeface="Calibri"/>
              </a:rPr>
              <a:t>Getting Input from Serial Monitor</a:t>
            </a:r>
            <a:endParaRPr sz="1800" b="1">
              <a:latin typeface="Calibri"/>
              <a:ea typeface="Calibri"/>
              <a:cs typeface="Calibri"/>
              <a:sym typeface="Calibri"/>
            </a:endParaRPr>
          </a:p>
        </p:txBody>
      </p:sp>
      <p:pic>
        <p:nvPicPr>
          <p:cNvPr id="91" name="Google Shape;91;p13"/>
          <p:cNvPicPr preferRelativeResize="0"/>
          <p:nvPr/>
        </p:nvPicPr>
        <p:blipFill>
          <a:blip r:embed="rId4">
            <a:alphaModFix/>
          </a:blip>
          <a:stretch>
            <a:fillRect/>
          </a:stretch>
        </p:blipFill>
        <p:spPr>
          <a:xfrm>
            <a:off x="5364824" y="1928188"/>
            <a:ext cx="3333750" cy="714375"/>
          </a:xfrm>
          <a:prstGeom prst="rect">
            <a:avLst/>
          </a:prstGeom>
          <a:noFill/>
          <a:ln>
            <a:noFill/>
          </a:ln>
          <a:effectLst>
            <a:outerShdw blurRad="57150" dist="19050" dir="5400000" algn="bl" rotWithShape="0">
              <a:srgbClr val="000000">
                <a:alpha val="50000"/>
              </a:srgbClr>
            </a:outerShdw>
          </a:effectLst>
        </p:spPr>
      </p:pic>
      <p:pic>
        <p:nvPicPr>
          <p:cNvPr id="92" name="Google Shape;92;p13"/>
          <p:cNvPicPr preferRelativeResize="0"/>
          <p:nvPr/>
        </p:nvPicPr>
        <p:blipFill>
          <a:blip r:embed="rId5">
            <a:alphaModFix/>
          </a:blip>
          <a:stretch>
            <a:fillRect/>
          </a:stretch>
        </p:blipFill>
        <p:spPr>
          <a:xfrm>
            <a:off x="3820500" y="3723451"/>
            <a:ext cx="5323500" cy="1575411"/>
          </a:xfrm>
          <a:prstGeom prst="rect">
            <a:avLst/>
          </a:prstGeom>
          <a:noFill/>
          <a:ln>
            <a:noFill/>
          </a:ln>
          <a:effectLst>
            <a:outerShdw blurRad="50800" dist="38100" dir="2700000" algn="tl" rotWithShape="0">
              <a:prstClr val="black">
                <a:alpha val="40000"/>
              </a:prstClr>
            </a:outerShdw>
          </a:effectLst>
        </p:spPr>
      </p:pic>
      <p:sp>
        <p:nvSpPr>
          <p:cNvPr id="93" name="Google Shape;93;p13"/>
          <p:cNvSpPr txBox="1"/>
          <p:nvPr/>
        </p:nvSpPr>
        <p:spPr>
          <a:xfrm>
            <a:off x="4643544" y="3272100"/>
            <a:ext cx="4643400" cy="31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dirty="0">
                <a:latin typeface="Calibri"/>
                <a:ea typeface="Calibri"/>
                <a:cs typeface="Calibri"/>
                <a:sym typeface="Calibri"/>
              </a:rPr>
              <a:t>Logic to Determine Which Buttons are Pressed</a:t>
            </a:r>
            <a:endParaRPr sz="1800" b="1" dirty="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128</TotalTime>
  <Words>225</Words>
  <Application>Microsoft Office PowerPoint</Application>
  <PresentationFormat>On-screen Show (4:3)</PresentationFormat>
  <Paragraphs>8</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Two Player Scoreboard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Two Player Scoreboard</dc:title>
  <cp:lastModifiedBy>Daniel Glynn</cp:lastModifiedBy>
  <cp:revision>4</cp:revision>
  <dcterms:modified xsi:type="dcterms:W3CDTF">2020-04-30T00:31:59Z</dcterms:modified>
</cp:coreProperties>
</file>